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3CEF3-2351-4599-BFF5-E5392A0B7710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E283-C1C5-4C87-9231-20C800EC4B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9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altLang="zh-TW">
                <a:solidFill>
                  <a:prstClr val="black"/>
                </a:solidFill>
              </a:rPr>
              <a:pPr/>
              <a:t>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59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95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93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233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628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974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23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74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altLang="zh-TW">
                <a:solidFill>
                  <a:prstClr val="black"/>
                </a:solidFill>
              </a:rPr>
              <a:pPr/>
              <a:t>17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6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039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97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675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58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660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099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446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355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59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03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345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235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70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35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09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144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86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51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76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89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4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68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物件" type="obj">
  <p:cSld name="標題及物件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702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章節標題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197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兩項物件" type="twoObj">
  <p:cSld name="兩項物件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475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比對" type="twoTxTwoObj">
  <p:cSld name="比對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92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只有標題" type="titleOnly">
  <p:cSld name="只有標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070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96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含標題的內容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51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7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含標題的圖片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41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直排文字" type="vertTx">
  <p:cSld name="標題及直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958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直排標題及文字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57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物件" type="obj">
  <p:cSld name="標題及物件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930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章節標題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8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兩項物件" type="twoObj">
  <p:cSld name="兩項物件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689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比對" type="twoTxTwoObj">
  <p:cSld name="比對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700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只有標題" type="titleOnly">
  <p:cSld name="只有標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297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919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含標題的內容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04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9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含標題的圖片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713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直排文字" type="vertTx">
  <p:cSld name="標題及直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719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直排標題及文字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39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4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4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1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4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13779-FEB6-40E2-B43C-561544106C6E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B7CC-3C96-4519-BDD4-74F9DC64E9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3565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024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71600" y="728897"/>
            <a:ext cx="944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Teko"/>
              </a:rPr>
              <a:t>誰的骨盆最端正</a:t>
            </a:r>
            <a:endParaRPr lang="zh-TW" alt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24000" y="3280612"/>
            <a:ext cx="9144000" cy="221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0000"/>
              </a:buClr>
              <a:buSzPts val="3100"/>
            </a:pPr>
            <a:r>
              <a:rPr lang="zh-TW" alt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指導</a:t>
            </a:r>
            <a:r>
              <a:rPr lang="zh-TW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教授：蘇　黎教授</a:t>
            </a:r>
            <a:endParaRPr lang="zh-TW" altLang="en-US" dirty="0" smtClea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rgbClr val="000000"/>
              </a:buClr>
              <a:buSzPts val="3100"/>
            </a:pPr>
            <a:r>
              <a:rPr lang="zh-TW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指導老師：何宣螢老師</a:t>
            </a:r>
            <a:endParaRPr lang="zh-TW" altLang="en-US" dirty="0" smtClea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rgbClr val="000000"/>
              </a:buClr>
              <a:buSzPts val="3100"/>
            </a:pPr>
            <a:r>
              <a:rPr lang="en-US" altLang="zh-TW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227 14 </a:t>
            </a:r>
            <a:r>
              <a:rPr lang="zh-TW" alt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張杰、</a:t>
            </a:r>
            <a:r>
              <a:rPr lang="en-US" altLang="zh-TW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227 02 </a:t>
            </a:r>
            <a:r>
              <a:rPr lang="zh-TW" alt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王楷睿</a:t>
            </a:r>
            <a:endParaRPr lang="zh-TW" alt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53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 rotWithShape="1">
          <a:blip r:embed="rId4">
            <a:alphaModFix/>
          </a:blip>
          <a:srcRect l="2973" r="36108" b="60587"/>
          <a:stretch/>
        </p:blipFill>
        <p:spPr>
          <a:xfrm>
            <a:off x="1080026" y="3688341"/>
            <a:ext cx="9553782" cy="19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l="3215" t="5402" r="41423" b="14969"/>
          <a:stretch/>
        </p:blipFill>
        <p:spPr>
          <a:xfrm>
            <a:off x="1080026" y="1352547"/>
            <a:ext cx="7900702" cy="2461101"/>
          </a:xfrm>
          <a:prstGeom prst="rect">
            <a:avLst/>
          </a:prstGeom>
          <a:noFill/>
          <a:ln>
            <a:noFill/>
          </a:ln>
          <a:effectLst>
            <a:outerShdw sx="1000" sy="1000" algn="tl" rotWithShape="0">
              <a:srgbClr val="333333"/>
            </a:outerShdw>
          </a:effectLst>
        </p:spPr>
      </p:pic>
    </p:spTree>
    <p:extLst>
      <p:ext uri="{BB962C8B-B14F-4D97-AF65-F5344CB8AC3E}">
        <p14:creationId xmlns:p14="http://schemas.microsoft.com/office/powerpoint/2010/main" val="196932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099" y="1067534"/>
            <a:ext cx="9919228" cy="4887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0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1173481" y="357826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Librosa 頻譜分析音樂</a:t>
            </a:r>
            <a:endParaRPr/>
          </a:p>
        </p:txBody>
      </p:sp>
      <p:graphicFrame>
        <p:nvGraphicFramePr>
          <p:cNvPr id="189" name="Google Shape;189;p24"/>
          <p:cNvGraphicFramePr/>
          <p:nvPr/>
        </p:nvGraphicFramePr>
        <p:xfrm>
          <a:off x="786969" y="2052814"/>
          <a:ext cx="10618050" cy="34297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9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96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696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696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696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11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第一個頻率包 第一個時間點的振幅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第二個頻率包 第一個時間點的振幅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……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……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1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第一個頻率包 第二個時間點的振幅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第二個頻率包 第二個時間點的振幅</a:t>
                      </a:r>
                      <a:endParaRPr sz="20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…….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……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4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/>
              <a:t>         Recurrent Neural </a:t>
            </a:r>
            <a:r>
              <a:rPr lang="zh-TW"/>
              <a:t>N</a:t>
            </a:r>
            <a:r>
              <a:rPr lang="zh-TW" sz="4400"/>
              <a:t>etwork</a:t>
            </a:r>
            <a:endParaRPr sz="4400"/>
          </a:p>
        </p:txBody>
      </p:sp>
      <p:pic>
        <p:nvPicPr>
          <p:cNvPr id="195" name="Google Shape;195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44219" y="1957751"/>
            <a:ext cx="8900386" cy="3884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71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/>
              <a:t>          Long short-term memory</a:t>
            </a:r>
            <a:endParaRPr sz="4400"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454" y="1860890"/>
            <a:ext cx="6523091" cy="4247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61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7"/>
          <p:cNvGrpSpPr/>
          <p:nvPr/>
        </p:nvGrpSpPr>
        <p:grpSpPr>
          <a:xfrm>
            <a:off x="1591055" y="1680464"/>
            <a:ext cx="8943976" cy="4365498"/>
            <a:chOff x="1408175" y="2276856"/>
            <a:chExt cx="8943976" cy="4365498"/>
          </a:xfrm>
        </p:grpSpPr>
        <p:pic>
          <p:nvPicPr>
            <p:cNvPr id="207" name="Google Shape;207;p27"/>
            <p:cNvPicPr preferRelativeResize="0"/>
            <p:nvPr/>
          </p:nvPicPr>
          <p:blipFill rotWithShape="1">
            <a:blip r:embed="rId4">
              <a:alphaModFix/>
            </a:blip>
            <a:srcRect t="56304"/>
            <a:stretch/>
          </p:blipFill>
          <p:spPr>
            <a:xfrm>
              <a:off x="1408176" y="3803904"/>
              <a:ext cx="8943975" cy="283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7"/>
            <p:cNvPicPr preferRelativeResize="0"/>
            <p:nvPr/>
          </p:nvPicPr>
          <p:blipFill rotWithShape="1">
            <a:blip r:embed="rId4">
              <a:alphaModFix/>
            </a:blip>
            <a:srcRect t="-702" b="77195"/>
            <a:stretch/>
          </p:blipFill>
          <p:spPr>
            <a:xfrm>
              <a:off x="1408175" y="2276856"/>
              <a:ext cx="8943975" cy="152704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7665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591178162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8851" y="1825625"/>
            <a:ext cx="7734300" cy="4351338"/>
          </a:xfrm>
          <a:prstGeom prst="rect">
            <a:avLst/>
          </a:prstGeom>
        </p:spPr>
      </p:pic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結果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9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1591178187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8850" y="1825625"/>
            <a:ext cx="7734300" cy="4351338"/>
          </a:xfrm>
          <a:prstGeom prst="rect">
            <a:avLst/>
          </a:prstGeom>
        </p:spPr>
      </p:pic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 結果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2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899079" y="353033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lang="zh-TW">
                <a:latin typeface="Algerian"/>
                <a:ea typeface="Algerian"/>
                <a:cs typeface="Algerian"/>
                <a:sym typeface="Algerian"/>
              </a:rPr>
              <a:t>        POWER MOVE評分機制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240" y="1583214"/>
            <a:ext cx="4951412" cy="495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52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   克服的困難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1950720" y="1825625"/>
            <a:ext cx="94030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zh-TW" sz="3200"/>
              <a:t>體型影響分析（身高 比例⋯⋯）</a:t>
            </a:r>
            <a:endParaRPr sz="3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zh-TW" sz="3200"/>
              <a:t>速度影響分析</a:t>
            </a:r>
            <a:endParaRPr sz="3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zh-TW" sz="3200"/>
              <a:t>肢體遮擋問題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627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 摘要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285" y="181794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9037" y="1817941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3953319" y="2496310"/>
            <a:ext cx="3035808" cy="786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3953319" y="4458205"/>
            <a:ext cx="3035808" cy="786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0284" y="403383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7634"/>
          <a:stretch/>
        </p:blipFill>
        <p:spPr>
          <a:xfrm>
            <a:off x="7539037" y="4033835"/>
            <a:ext cx="2143125" cy="213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021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   流程</a:t>
            </a:r>
            <a:endParaRPr sz="4000"/>
          </a:p>
        </p:txBody>
      </p:sp>
      <p:grpSp>
        <p:nvGrpSpPr>
          <p:cNvPr id="239" name="Google Shape;239;p32"/>
          <p:cNvGrpSpPr/>
          <p:nvPr/>
        </p:nvGrpSpPr>
        <p:grpSpPr>
          <a:xfrm>
            <a:off x="777400" y="1785257"/>
            <a:ext cx="10265495" cy="3951515"/>
            <a:chOff x="4515" y="0"/>
            <a:chExt cx="10265495" cy="3951515"/>
          </a:xfrm>
        </p:grpSpPr>
        <p:sp>
          <p:nvSpPr>
            <p:cNvPr id="240" name="Google Shape;240;p32"/>
            <p:cNvSpPr/>
            <p:nvPr/>
          </p:nvSpPr>
          <p:spPr>
            <a:xfrm>
              <a:off x="770589" y="0"/>
              <a:ext cx="8733347" cy="39515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4515" y="1185454"/>
              <a:ext cx="1974133" cy="15806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2077355" y="1185454"/>
              <a:ext cx="1974133" cy="15806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2154514" y="1262613"/>
              <a:ext cx="1819815" cy="142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利用</a:t>
              </a:r>
              <a:r>
                <a:rPr lang="en-US" altLang="zh-TW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openpose</a:t>
              </a: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取點座標 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150196" y="1185454"/>
              <a:ext cx="1974133" cy="15806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46" name="Google Shape;246;p32"/>
            <p:cNvSpPr txBox="1"/>
            <p:nvPr/>
          </p:nvSpPr>
          <p:spPr>
            <a:xfrm>
              <a:off x="4227355" y="1262613"/>
              <a:ext cx="1819815" cy="142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lang="en-US" altLang="zh-TW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223036" y="1185454"/>
              <a:ext cx="1974133" cy="15806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48" name="Google Shape;248;p32"/>
            <p:cNvSpPr txBox="1"/>
            <p:nvPr/>
          </p:nvSpPr>
          <p:spPr>
            <a:xfrm>
              <a:off x="6300195" y="1262613"/>
              <a:ext cx="1819815" cy="142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利用</a:t>
              </a:r>
              <a:r>
                <a:rPr lang="en-US" altLang="zh-TW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座標生成</a:t>
              </a:r>
              <a:r>
                <a:rPr lang="en-US" altLang="zh-TW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座標</a:t>
              </a: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8295877" y="1185454"/>
              <a:ext cx="1974133" cy="15806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8373036" y="1262613"/>
              <a:ext cx="1819815" cy="142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25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評分並擷取誤差最大的座標點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65315" y="1219356"/>
              <a:ext cx="1819815" cy="142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收集資料</a:t>
              </a:r>
              <a:endParaRPr dirty="0">
                <a:solidFill>
                  <a:srgbClr val="000000"/>
                </a:solidFill>
              </a:endParaRPr>
            </a:p>
          </p:txBody>
        </p:sp>
      </p:grpSp>
      <p:sp>
        <p:nvSpPr>
          <p:cNvPr id="251" name="Google Shape;251;p32"/>
          <p:cNvSpPr/>
          <p:nvPr/>
        </p:nvSpPr>
        <p:spPr>
          <a:xfrm>
            <a:off x="7421217" y="1500740"/>
            <a:ext cx="781879" cy="119269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6934980" y="767686"/>
            <a:ext cx="20764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目前進度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0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1143001" y="39480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收集資料</a:t>
            </a:r>
            <a:endParaRPr/>
          </a:p>
        </p:txBody>
      </p:sp>
      <p:pic>
        <p:nvPicPr>
          <p:cNvPr id="258" name="Google Shape;258;p33" descr="一張含有 螢幕擷取畫面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8423" y="1451130"/>
            <a:ext cx="8275154" cy="4625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21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  Openpose讀取資料的困難</a:t>
            </a:r>
            <a:endParaRPr/>
          </a:p>
        </p:txBody>
      </p:sp>
      <p:pic>
        <p:nvPicPr>
          <p:cNvPr id="264" name="Google Shape;264;p34" descr="powermove#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9184" y="1832074"/>
            <a:ext cx="7093632" cy="4729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71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942631" y="318136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  標準化過程</a:t>
            </a:r>
            <a:endParaRPr/>
          </a:p>
        </p:txBody>
      </p:sp>
      <p:pic>
        <p:nvPicPr>
          <p:cNvPr id="270" name="Google Shape;270;p35" descr="一張含有 螢幕擷取畫面 的圖片&#10;&#10;自動產生的描述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39630" y="1389270"/>
            <a:ext cx="6095999" cy="5367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43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修改標準化過程</a:t>
            </a:r>
            <a:endParaRPr/>
          </a:p>
        </p:txBody>
      </p:sp>
      <p:pic>
        <p:nvPicPr>
          <p:cNvPr id="276" name="Google Shape;276;p36" descr="powermove#3 (3)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830513" y="1825625"/>
            <a:ext cx="652938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610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939445" y="410859"/>
            <a:ext cx="10059859" cy="142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  Model </a:t>
            </a:r>
            <a:endParaRPr sz="40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229765" y="1656080"/>
            <a:ext cx="7836726" cy="4389120"/>
            <a:chOff x="939445" y="2468880"/>
            <a:chExt cx="7836726" cy="4389120"/>
          </a:xfrm>
        </p:grpSpPr>
        <p:pic>
          <p:nvPicPr>
            <p:cNvPr id="283" name="Google Shape;283;p37" descr="一張含有 螢幕擷取畫面 的圖片&#10;&#10;自動產生的描述"/>
            <p:cNvPicPr preferRelativeResize="0"/>
            <p:nvPr/>
          </p:nvPicPr>
          <p:blipFill rotWithShape="1">
            <a:blip r:embed="rId4">
              <a:alphaModFix/>
            </a:blip>
            <a:srcRect t="55329"/>
            <a:stretch/>
          </p:blipFill>
          <p:spPr>
            <a:xfrm>
              <a:off x="939445" y="4053840"/>
              <a:ext cx="7836726" cy="2804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7" descr="一張含有 螢幕擷取畫面 的圖片&#10;&#10;自動產生的描述"/>
            <p:cNvPicPr preferRelativeResize="0"/>
            <p:nvPr/>
          </p:nvPicPr>
          <p:blipFill rotWithShape="1">
            <a:blip r:embed="rId4">
              <a:alphaModFix/>
            </a:blip>
            <a:srcRect t="-26" b="74777"/>
            <a:stretch/>
          </p:blipFill>
          <p:spPr>
            <a:xfrm>
              <a:off x="939445" y="2468880"/>
              <a:ext cx="7836726" cy="15849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789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1142999" y="341926"/>
            <a:ext cx="10354235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 dirty="0"/>
              <a:t>        Power Move 結果#1（修改標準化過程前）</a:t>
            </a:r>
            <a:endParaRPr sz="4000" dirty="0"/>
          </a:p>
        </p:txBody>
      </p:sp>
      <p:pic>
        <p:nvPicPr>
          <p:cNvPr id="290" name="Google Shape;290;p38" descr="flare_predict.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1963" y="1649543"/>
            <a:ext cx="7168071" cy="477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65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1143001" y="305496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sz="4000"/>
              <a:t>        Power Move 結果#2</a:t>
            </a:r>
            <a:endParaRPr sz="4000"/>
          </a:p>
        </p:txBody>
      </p:sp>
      <p:pic>
        <p:nvPicPr>
          <p:cNvPr id="296" name="Google Shape;296;p39" descr="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84500" y="1517650"/>
            <a:ext cx="6223000" cy="466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27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86868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應用</a:t>
            </a:r>
            <a:endParaRPr/>
          </a:p>
        </p:txBody>
      </p:sp>
      <p:pic>
        <p:nvPicPr>
          <p:cNvPr id="302" name="Google Shape;302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755648" y="2097088"/>
            <a:ext cx="7889621" cy="3944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878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特別感謝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建國中學何宣螢老師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中央研究院蘇黎教授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中央研究院高炫凱學長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8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2076195" y="1366900"/>
            <a:ext cx="8594181" cy="5491100"/>
            <a:chOff x="0" y="0"/>
            <a:chExt cx="5471160" cy="3509363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0" y="0"/>
              <a:ext cx="5471160" cy="533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37845" marR="539115" indent="2540" algn="ctr">
                <a:lnSpc>
                  <a:spcPct val="150000"/>
                </a:lnSpc>
              </a:pPr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透過機器學習自動生成和音樂相符的舞蹈</a:t>
              </a:r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0" y="1073888"/>
              <a:ext cx="2385060" cy="59436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訓練資料處理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3083442" y="1073888"/>
              <a:ext cx="2385060" cy="59436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訓練模型撰寫</a:t>
              </a:r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233917" y="2094614"/>
              <a:ext cx="1882140" cy="6082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跳舞影片</a:t>
              </a:r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245559" y="3090263"/>
              <a:ext cx="701040" cy="419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舞蹈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425773" y="3090263"/>
              <a:ext cx="701040" cy="419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zh-TW" altLang="en-US" sz="3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音樂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3306726" y="2094614"/>
              <a:ext cx="1882140" cy="65503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RNN(LSTM)</a:t>
              </a:r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" name="Google Shape;114;p15"/>
            <p:cNvCxnSpPr/>
            <p:nvPr/>
          </p:nvCxnSpPr>
          <p:spPr>
            <a:xfrm flipH="1">
              <a:off x="1233377" y="531628"/>
              <a:ext cx="1508760" cy="5486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15"/>
            <p:cNvCxnSpPr/>
            <p:nvPr/>
          </p:nvCxnSpPr>
          <p:spPr>
            <a:xfrm rot="10800000">
              <a:off x="2743200" y="531628"/>
              <a:ext cx="1508760" cy="5486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15"/>
            <p:cNvCxnSpPr/>
            <p:nvPr/>
          </p:nvCxnSpPr>
          <p:spPr>
            <a:xfrm>
              <a:off x="4242391" y="1669311"/>
              <a:ext cx="0" cy="419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15"/>
            <p:cNvCxnSpPr/>
            <p:nvPr/>
          </p:nvCxnSpPr>
          <p:spPr>
            <a:xfrm>
              <a:off x="1180214" y="1669311"/>
              <a:ext cx="0" cy="419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15"/>
            <p:cNvCxnSpPr/>
            <p:nvPr/>
          </p:nvCxnSpPr>
          <p:spPr>
            <a:xfrm flipH="1">
              <a:off x="607066" y="2696858"/>
              <a:ext cx="541020" cy="3962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1149326" y="2696858"/>
              <a:ext cx="624840" cy="3962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053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6"/>
          <p:cNvGrpSpPr/>
          <p:nvPr/>
        </p:nvGrpSpPr>
        <p:grpSpPr>
          <a:xfrm>
            <a:off x="2430229" y="1690688"/>
            <a:ext cx="5854786" cy="4939770"/>
            <a:chOff x="3074329" y="959114"/>
            <a:chExt cx="5854786" cy="4939770"/>
          </a:xfrm>
        </p:grpSpPr>
        <p:pic>
          <p:nvPicPr>
            <p:cNvPr id="125" name="Google Shape;125;p16"/>
            <p:cNvPicPr preferRelativeResize="0"/>
            <p:nvPr/>
          </p:nvPicPr>
          <p:blipFill rotWithShape="1">
            <a:blip r:embed="rId4">
              <a:alphaModFix/>
            </a:blip>
            <a:srcRect l="28590"/>
            <a:stretch/>
          </p:blipFill>
          <p:spPr>
            <a:xfrm>
              <a:off x="3074329" y="959114"/>
              <a:ext cx="5854786" cy="4939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6"/>
            <p:cNvSpPr/>
            <p:nvPr/>
          </p:nvSpPr>
          <p:spPr>
            <a:xfrm>
              <a:off x="3916018" y="5627688"/>
              <a:ext cx="675861" cy="2317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6970149" y="5578475"/>
              <a:ext cx="675861" cy="2317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6854193" y="2901254"/>
              <a:ext cx="675861" cy="2317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809324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          Openpose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94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141413" y="563654"/>
            <a:ext cx="9905998" cy="106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       輸出格式</a:t>
            </a:r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1074152" y="1544524"/>
            <a:ext cx="9905999" cy="522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第一種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輸入：照片、影片……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輸出：圖像合關鍵點的顯示(JPG檔、PNG檔)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第二種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輸入：圖片、影片……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輸出：關鍵點的保存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6" name="Google Shape;136;p17" descr="「openpose」的圖片搜尋結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7373" y="3291840"/>
            <a:ext cx="4278948" cy="2769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83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  輸出格式(2)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2198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477" y="1759828"/>
            <a:ext cx="2928004" cy="5098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23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9048" y="1344817"/>
            <a:ext cx="3901345" cy="48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8817" y="1340473"/>
            <a:ext cx="3242808" cy="5069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152400" y="152399"/>
            <a:ext cx="19489942" cy="7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52400" y="609600"/>
            <a:ext cx="19489942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52400" y="609600"/>
            <a:ext cx="19489942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29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b="7037"/>
          <a:stretch/>
        </p:blipFill>
        <p:spPr>
          <a:xfrm>
            <a:off x="1472542" y="314046"/>
            <a:ext cx="10372725" cy="64462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5162300" y="2904819"/>
            <a:ext cx="54841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開啟每一幀所抓的關鍵點座標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 rot="10800000">
            <a:off x="4599428" y="2157832"/>
            <a:ext cx="448572" cy="1863306"/>
          </a:xfrm>
          <a:prstGeom prst="leftBrace">
            <a:avLst>
              <a:gd name="adj1" fmla="val 37179"/>
              <a:gd name="adj2" fmla="val 4959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248256" y="4512207"/>
            <a:ext cx="448572" cy="2071778"/>
          </a:xfrm>
          <a:prstGeom prst="leftBrace">
            <a:avLst>
              <a:gd name="adj1" fmla="val 37179"/>
              <a:gd name="adj2" fmla="val 48611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569912" y="3799760"/>
            <a:ext cx="66423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把每個座標放入相對應的位置並且標準化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16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1132841" y="343685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       訓練資料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838200" y="1161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二維陣列的內容：</a:t>
            </a:r>
            <a:endParaRPr/>
          </a:p>
        </p:txBody>
      </p:sp>
      <p:graphicFrame>
        <p:nvGraphicFramePr>
          <p:cNvPr id="170" name="Google Shape;170;p21"/>
          <p:cNvGraphicFramePr/>
          <p:nvPr>
            <p:extLst/>
          </p:nvPr>
        </p:nvGraphicFramePr>
        <p:xfrm>
          <a:off x="1207532" y="2309355"/>
          <a:ext cx="10598982" cy="380905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64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64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64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664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664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66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522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</a:t>
                      </a:r>
                      <a:r>
                        <a:rPr lang="zh-TW" sz="2000" u="none" strike="noStrike" cap="none" dirty="0" smtClean="0"/>
                        <a:t>座標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</a:t>
                      </a:r>
                      <a:r>
                        <a:rPr lang="zh-TW" sz="2000" u="none" strike="noStrike" cap="none" dirty="0" smtClean="0"/>
                        <a:t>座標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/>
                        <a:t>……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2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</a:t>
                      </a:r>
                      <a:r>
                        <a:rPr lang="zh-TW" sz="2000" u="none" strike="noStrike" cap="none" dirty="0" smtClean="0"/>
                        <a:t>座標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</a:t>
                      </a:r>
                      <a:r>
                        <a:rPr lang="zh-TW" sz="2000" u="none" strike="noStrike" cap="none" dirty="0" smtClean="0"/>
                        <a:t>座標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</a:t>
                      </a:r>
                      <a:r>
                        <a:rPr lang="zh-TW" sz="2000" u="none" strike="noStrike" cap="none" dirty="0" smtClean="0"/>
                        <a:t>座標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幀第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2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 smtClean="0"/>
                        <a:t>……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2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最後一幀</a:t>
                      </a: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最後一幀</a:t>
                      </a: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1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最後一幀</a:t>
                      </a: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……</a:t>
                      </a:r>
                      <a:endParaRPr sz="2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最後一幀</a:t>
                      </a: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點的x座標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 u="none" strike="noStrike" cap="none" dirty="0"/>
                        <a:t>最後一幀</a:t>
                      </a:r>
                      <a:r>
                        <a:rPr lang="zh-TW" sz="2000" u="none" strike="noStrike" cap="none" dirty="0" smtClean="0"/>
                        <a:t>第</a:t>
                      </a:r>
                      <a:r>
                        <a:rPr lang="en-US" altLang="zh-TW" sz="2000" u="none" strike="noStrike" cap="none" dirty="0" smtClean="0"/>
                        <a:t>25</a:t>
                      </a:r>
                      <a:r>
                        <a:rPr lang="zh-TW" sz="2000" u="none" strike="noStrike" cap="none" dirty="0" smtClean="0"/>
                        <a:t>個</a:t>
                      </a:r>
                      <a:r>
                        <a:rPr lang="zh-TW" sz="2000" u="none" strike="noStrike" cap="none" dirty="0"/>
                        <a:t>點的y座標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1"/>
          <p:cNvSpPr txBox="1"/>
          <p:nvPr/>
        </p:nvSpPr>
        <p:spPr>
          <a:xfrm rot="5400000">
            <a:off x="251354" y="4079256"/>
            <a:ext cx="11736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時間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482280" y="1750581"/>
            <a:ext cx="1227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座標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5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3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477</Words>
  <Application>Microsoft Office PowerPoint</Application>
  <PresentationFormat>寬螢幕</PresentationFormat>
  <Paragraphs>103</Paragraphs>
  <Slides>29</Slides>
  <Notes>29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Teko</vt:lpstr>
      <vt:lpstr>新細明體</vt:lpstr>
      <vt:lpstr>Algerian</vt:lpstr>
      <vt:lpstr>Arial</vt:lpstr>
      <vt:lpstr>Calibri</vt:lpstr>
      <vt:lpstr>Calibri Light</vt:lpstr>
      <vt:lpstr>Office 佈景主題</vt:lpstr>
      <vt:lpstr>13_Office 佈景主題</vt:lpstr>
      <vt:lpstr>1_Office 佈景主題</vt:lpstr>
      <vt:lpstr>PowerPoint 簡報</vt:lpstr>
      <vt:lpstr>          摘要</vt:lpstr>
      <vt:lpstr>PowerPoint 簡報</vt:lpstr>
      <vt:lpstr>          Openpose</vt:lpstr>
      <vt:lpstr>       輸出格式</vt:lpstr>
      <vt:lpstr>         輸出格式(2)</vt:lpstr>
      <vt:lpstr>PowerPoint 簡報</vt:lpstr>
      <vt:lpstr>PowerPoint 簡報</vt:lpstr>
      <vt:lpstr>       訓練資料</vt:lpstr>
      <vt:lpstr>PowerPoint 簡報</vt:lpstr>
      <vt:lpstr>PowerPoint 簡報</vt:lpstr>
      <vt:lpstr>       Librosa 頻譜分析音樂</vt:lpstr>
      <vt:lpstr>         Recurrent Neural Network</vt:lpstr>
      <vt:lpstr>          Long short-term memory</vt:lpstr>
      <vt:lpstr>PowerPoint 簡報</vt:lpstr>
      <vt:lpstr>       結果</vt:lpstr>
      <vt:lpstr>          結果</vt:lpstr>
      <vt:lpstr>        POWER MOVE評分機制</vt:lpstr>
      <vt:lpstr>           克服的困難</vt:lpstr>
      <vt:lpstr>           流程</vt:lpstr>
      <vt:lpstr>        收集資料</vt:lpstr>
      <vt:lpstr>          Openpose讀取資料的困難</vt:lpstr>
      <vt:lpstr>          標準化過程</vt:lpstr>
      <vt:lpstr>         修改標準化過程</vt:lpstr>
      <vt:lpstr>          Model </vt:lpstr>
      <vt:lpstr>        Power Move 結果#1（修改標準化過程前）</vt:lpstr>
      <vt:lpstr>        Power Move 結果#2</vt:lpstr>
      <vt:lpstr>         應用</vt:lpstr>
      <vt:lpstr>         特別感謝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account</dc:creator>
  <cp:lastModifiedBy>Microsoft account</cp:lastModifiedBy>
  <cp:revision>3</cp:revision>
  <dcterms:created xsi:type="dcterms:W3CDTF">2020-06-15T08:06:40Z</dcterms:created>
  <dcterms:modified xsi:type="dcterms:W3CDTF">2020-06-15T08:09:02Z</dcterms:modified>
</cp:coreProperties>
</file>